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328" r:id="rId2"/>
    <p:sldId id="310" r:id="rId3"/>
    <p:sldId id="360" r:id="rId4"/>
    <p:sldId id="345" r:id="rId5"/>
    <p:sldId id="364" r:id="rId6"/>
    <p:sldId id="377" r:id="rId7"/>
    <p:sldId id="395" r:id="rId8"/>
    <p:sldId id="393" r:id="rId9"/>
    <p:sldId id="390" r:id="rId10"/>
    <p:sldId id="385" r:id="rId11"/>
    <p:sldId id="386" r:id="rId12"/>
    <p:sldId id="392" r:id="rId13"/>
    <p:sldId id="362" r:id="rId14"/>
    <p:sldId id="363" r:id="rId15"/>
    <p:sldId id="394" r:id="rId16"/>
    <p:sldId id="388" r:id="rId17"/>
    <p:sldId id="376" r:id="rId18"/>
    <p:sldId id="387" r:id="rId19"/>
    <p:sldId id="314" r:id="rId20"/>
    <p:sldId id="346" r:id="rId21"/>
  </p:sldIdLst>
  <p:sldSz cx="12192000" cy="6858000"/>
  <p:notesSz cx="6858000" cy="9144000"/>
  <p:embeddedFontLst>
    <p:embeddedFont>
      <p:font typeface="ALS Sector Regular" panose="02000000000000000000" pitchFamily="50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0"/>
            <p14:sldId id="360"/>
            <p14:sldId id="345"/>
            <p14:sldId id="364"/>
            <p14:sldId id="377"/>
            <p14:sldId id="395"/>
            <p14:sldId id="393"/>
            <p14:sldId id="390"/>
            <p14:sldId id="385"/>
            <p14:sldId id="386"/>
            <p14:sldId id="392"/>
            <p14:sldId id="362"/>
            <p14:sldId id="363"/>
            <p14:sldId id="394"/>
            <p14:sldId id="388"/>
            <p14:sldId id="376"/>
            <p14:sldId id="387"/>
            <p14:sldId id="314"/>
          </p14:sldIdLst>
        </p14:section>
        <p14:section name="End Pages" id="{3602EDAD-CAB5-8D49-BB7B-9D76B042243D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DEA"/>
    <a:srgbClr val="D4E6FF"/>
    <a:srgbClr val="000000"/>
    <a:srgbClr val="434343"/>
    <a:srgbClr val="171717"/>
    <a:srgbClr val="232323"/>
    <a:srgbClr val="FFFFFF"/>
    <a:srgbClr val="D4E5FE"/>
    <a:srgbClr val="F8F8F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4"/>
    <p:restoredTop sz="96296"/>
  </p:normalViewPr>
  <p:slideViewPr>
    <p:cSldViewPr snapToGrid="0" snapToObjects="1">
      <p:cViewPr varScale="1">
        <p:scale>
          <a:sx n="113" d="100"/>
          <a:sy n="113" d="100"/>
        </p:scale>
        <p:origin x="750" y="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5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2" y="1768848"/>
            <a:ext cx="11211339" cy="65324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Выпускная квалификационная работа: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79140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76DEA"/>
              </a:buClr>
            </a:pPr>
            <a:r>
              <a:rPr lang="ru-RU" sz="2000" dirty="0">
                <a:solidFill>
                  <a:schemeClr val="bg1">
                    <a:alpha val="50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Москва, 2024 г.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FEB6770-B6B1-45E6-A175-1C03E2DC7F63}"/>
              </a:ext>
            </a:extLst>
          </p:cNvPr>
          <p:cNvSpPr txBox="1">
            <a:spLocks/>
          </p:cNvSpPr>
          <p:nvPr/>
        </p:nvSpPr>
        <p:spPr>
          <a:xfrm>
            <a:off x="463432" y="4589252"/>
            <a:ext cx="6489459" cy="1489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Научный руководитель:</a:t>
            </a:r>
          </a:p>
          <a:p>
            <a:r>
              <a:rPr lang="ru-RU" sz="2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ст. преподаватель кафедры РЛ1 Круглов Г.В.</a:t>
            </a:r>
            <a:endParaRPr lang="en-US" sz="2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endParaRPr lang="en-US" sz="2000" b="1" dirty="0">
              <a:solidFill>
                <a:schemeClr val="bg1"/>
              </a:solidFill>
              <a:latin typeface="ALS Sector Regular" pitchFamily="2" charset="0"/>
              <a:cs typeface="ALS Sector Regular" pitchFamily="2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Выполнил:</a:t>
            </a:r>
            <a:br>
              <a:rPr lang="ru-RU" sz="2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2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студент группы РЛ1-124 Краснинский К.А.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53CC155-CC40-47AA-8B6A-277F627DAC0E}"/>
              </a:ext>
            </a:extLst>
          </p:cNvPr>
          <p:cNvSpPr txBox="1">
            <a:spLocks/>
          </p:cNvSpPr>
          <p:nvPr/>
        </p:nvSpPr>
        <p:spPr>
          <a:xfrm>
            <a:off x="463432" y="2422089"/>
            <a:ext cx="6816244" cy="12700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Система электронного хронометража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EE05B5-CACD-4665-B2B8-23A11E00012A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F415322-B086-4503-8435-8CFA939B9758}"/>
              </a:ext>
            </a:extLst>
          </p:cNvPr>
          <p:cNvSpPr txBox="1">
            <a:spLocks/>
          </p:cNvSpPr>
          <p:nvPr/>
        </p:nvSpPr>
        <p:spPr>
          <a:xfrm>
            <a:off x="8601069" y="0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Результаты моделирования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1BA3EC8-FF0B-4A8E-A6F4-BFB25E23F68F}"/>
              </a:ext>
            </a:extLst>
          </p:cNvPr>
          <p:cNvSpPr txBox="1">
            <a:spLocks/>
          </p:cNvSpPr>
          <p:nvPr/>
        </p:nvSpPr>
        <p:spPr>
          <a:xfrm>
            <a:off x="8601069" y="1130462"/>
            <a:ext cx="3590931" cy="3924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Для электродинамического моделирования использовался метод конечных элементов в частотной области с гексагональной сеткой, получаемой адаптивным разбиением на частоте 868 МГц. Диапазон расчёта от 840 </a:t>
            </a:r>
            <a:b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до 900 МГц.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На центральной частоте антенна согласована на 50 Ом.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КПД излучения антенны 0,85.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D8BC69-BD66-43C7-8D00-59907582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84" y="3730483"/>
            <a:ext cx="4419601" cy="30342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BDFA83-1F28-4ECD-9C4B-624A94514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091" y="398182"/>
            <a:ext cx="4615648" cy="29629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243D5D7-B99C-4A8C-A35D-4787E8A16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41"/>
          <a:stretch/>
        </p:blipFill>
        <p:spPr>
          <a:xfrm>
            <a:off x="424491" y="447377"/>
            <a:ext cx="2821562" cy="298162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EF14019-B6EA-4214-BBE5-A2353950E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41"/>
          <a:stretch/>
        </p:blipFill>
        <p:spPr>
          <a:xfrm>
            <a:off x="457612" y="3836798"/>
            <a:ext cx="2821561" cy="29816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D07FE9-1509-448E-91C8-F1E3CF2E4C5F}"/>
              </a:ext>
            </a:extLst>
          </p:cNvPr>
          <p:cNvSpPr txBox="1"/>
          <p:nvPr/>
        </p:nvSpPr>
        <p:spPr>
          <a:xfrm>
            <a:off x="5475551" y="3404098"/>
            <a:ext cx="1236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КСВН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BF1837-049D-422C-9192-BD8543FE2A1E}"/>
              </a:ext>
            </a:extLst>
          </p:cNvPr>
          <p:cNvSpPr txBox="1"/>
          <p:nvPr/>
        </p:nvSpPr>
        <p:spPr>
          <a:xfrm>
            <a:off x="4296063" y="28850"/>
            <a:ext cx="35957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Волновое сопротивление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4574C-9281-40E6-9B91-2FFD87A1A8A6}"/>
              </a:ext>
            </a:extLst>
          </p:cNvPr>
          <p:cNvSpPr txBox="1"/>
          <p:nvPr/>
        </p:nvSpPr>
        <p:spPr>
          <a:xfrm>
            <a:off x="0" y="3369502"/>
            <a:ext cx="40314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Сечение ДН в вертикальной плоскости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A6E217-79A8-4AB4-9220-68DCA08E7680}"/>
              </a:ext>
            </a:extLst>
          </p:cNvPr>
          <p:cNvSpPr txBox="1"/>
          <p:nvPr/>
        </p:nvSpPr>
        <p:spPr>
          <a:xfrm>
            <a:off x="-125996" y="0"/>
            <a:ext cx="40314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Сечение ДН в горизонтальной плоскости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0CB5A6-8ECB-4735-B0CE-F8EF576F1EE6}"/>
              </a:ext>
            </a:extLst>
          </p:cNvPr>
          <p:cNvSpPr txBox="1"/>
          <p:nvPr/>
        </p:nvSpPr>
        <p:spPr>
          <a:xfrm>
            <a:off x="11622115" y="6283257"/>
            <a:ext cx="5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9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9511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EE05B5-CACD-4665-B2B8-23A11E00012A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F415322-B086-4503-8435-8CFA939B9758}"/>
              </a:ext>
            </a:extLst>
          </p:cNvPr>
          <p:cNvSpPr txBox="1">
            <a:spLocks/>
          </p:cNvSpPr>
          <p:nvPr/>
        </p:nvSpPr>
        <p:spPr>
          <a:xfrm>
            <a:off x="8601069" y="0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Согласование антенны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1BA3EC8-FF0B-4A8E-A6F4-BFB25E23F68F}"/>
              </a:ext>
            </a:extLst>
          </p:cNvPr>
          <p:cNvSpPr txBox="1">
            <a:spLocks/>
          </p:cNvSpPr>
          <p:nvPr/>
        </p:nvSpPr>
        <p:spPr>
          <a:xfrm>
            <a:off x="8601069" y="1130462"/>
            <a:ext cx="3590931" cy="259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После изготовления печатной платы проведено согласование антенны.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КСВН до согласования 5,4.</a:t>
            </a: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КСВН после согласования 1,04.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EC2EAC4-E5D2-4F71-891B-E5927C134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" t="10533" r="53684" b="10463"/>
          <a:stretch/>
        </p:blipFill>
        <p:spPr>
          <a:xfrm>
            <a:off x="917489" y="123704"/>
            <a:ext cx="3199160" cy="3198949"/>
          </a:xfrm>
          <a:prstGeom prst="ellipse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3112AA-A715-420A-B9B2-934C00918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" t="10372" r="53682" b="11494"/>
          <a:stretch/>
        </p:blipFill>
        <p:spPr>
          <a:xfrm>
            <a:off x="4297778" y="74605"/>
            <a:ext cx="3422708" cy="3297145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91CC49-A7FF-406D-BB4D-C98AB28AB06D}"/>
              </a:ext>
            </a:extLst>
          </p:cNvPr>
          <p:cNvSpPr txBox="1"/>
          <p:nvPr/>
        </p:nvSpPr>
        <p:spPr>
          <a:xfrm>
            <a:off x="917489" y="3322653"/>
            <a:ext cx="3199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Волновое сопротивление антенны до согласования</a:t>
            </a:r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58E07D-DB5F-4E52-9182-E274DA8F7DFA}"/>
              </a:ext>
            </a:extLst>
          </p:cNvPr>
          <p:cNvSpPr txBox="1"/>
          <p:nvPr/>
        </p:nvSpPr>
        <p:spPr>
          <a:xfrm>
            <a:off x="4297779" y="3340941"/>
            <a:ext cx="342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Волновое сопротивление антенны после согласования</a:t>
            </a:r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62C72FA-3262-4DBF-9780-F16A2ED55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9" y="4184295"/>
            <a:ext cx="5940425" cy="28981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30DB50-502A-4499-910F-AAD3D56353AC}"/>
              </a:ext>
            </a:extLst>
          </p:cNvPr>
          <p:cNvSpPr txBox="1"/>
          <p:nvPr/>
        </p:nvSpPr>
        <p:spPr>
          <a:xfrm>
            <a:off x="11497733" y="6283257"/>
            <a:ext cx="624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10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665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EE05B5-CACD-4665-B2B8-23A11E00012A}"/>
              </a:ext>
            </a:extLst>
          </p:cNvPr>
          <p:cNvSpPr/>
          <p:nvPr/>
        </p:nvSpPr>
        <p:spPr>
          <a:xfrm>
            <a:off x="1" y="6"/>
            <a:ext cx="12191999" cy="550327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7E8E74E-0EB4-40A6-8633-0E55A846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50333"/>
            <a:ext cx="8925368" cy="6307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11D1D1-21B0-4B1F-A8D4-EC2CCF71BA90}"/>
              </a:ext>
            </a:extLst>
          </p:cNvPr>
          <p:cNvSpPr txBox="1"/>
          <p:nvPr/>
        </p:nvSpPr>
        <p:spPr>
          <a:xfrm>
            <a:off x="11480800" y="6283257"/>
            <a:ext cx="641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11</a:t>
            </a:r>
            <a:endParaRPr lang="ru-RU" sz="280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F415322-B086-4503-8435-8CFA939B975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5503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Принципиальная электрическая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71369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E291884C-B11E-44C2-B8DE-17145F7AC035}"/>
              </a:ext>
            </a:extLst>
          </p:cNvPr>
          <p:cNvSpPr/>
          <p:nvPr/>
        </p:nvSpPr>
        <p:spPr>
          <a:xfrm>
            <a:off x="1" y="6"/>
            <a:ext cx="12191999" cy="550327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8781787" y="1037578"/>
            <a:ext cx="3224717" cy="702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13E8B16-8156-40CC-AF9D-D49358176AB1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9033190" cy="5503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Печатная плата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F924D-11F7-452B-8C11-8E573E6BBA8C}"/>
              </a:ext>
            </a:extLst>
          </p:cNvPr>
          <p:cNvSpPr txBox="1"/>
          <p:nvPr/>
        </p:nvSpPr>
        <p:spPr>
          <a:xfrm>
            <a:off x="11548280" y="6283257"/>
            <a:ext cx="574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12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D75735-8195-44D6-8DB4-5FCEAAAE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891" y="795506"/>
            <a:ext cx="4022490" cy="55879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53101D-1210-4C94-AB0B-102580B3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84" y="841643"/>
            <a:ext cx="3237842" cy="5495723"/>
          </a:xfrm>
          <a:prstGeom prst="rect">
            <a:avLst/>
          </a:prstGeom>
        </p:spPr>
      </p:pic>
      <p:sp>
        <p:nvSpPr>
          <p:cNvPr id="17" name="Google Shape;82;p10">
            <a:extLst>
              <a:ext uri="{FF2B5EF4-FFF2-40B4-BE49-F238E27FC236}">
                <a16:creationId xmlns:a16="http://schemas.microsoft.com/office/drawing/2014/main" id="{8A92BD9C-B8BB-495B-AFAE-B532B0C76117}"/>
              </a:ext>
            </a:extLst>
          </p:cNvPr>
          <p:cNvSpPr/>
          <p:nvPr/>
        </p:nvSpPr>
        <p:spPr>
          <a:xfrm>
            <a:off x="185497" y="2965892"/>
            <a:ext cx="2217143" cy="1202234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Учтено волновое сопротивление и выровнены длины проводников для дифференциальной пары</a:t>
            </a:r>
          </a:p>
        </p:txBody>
      </p:sp>
      <p:sp>
        <p:nvSpPr>
          <p:cNvPr id="18" name="Google Shape;82;p10">
            <a:extLst>
              <a:ext uri="{FF2B5EF4-FFF2-40B4-BE49-F238E27FC236}">
                <a16:creationId xmlns:a16="http://schemas.microsoft.com/office/drawing/2014/main" id="{E5EB103D-91EE-4AD0-A74B-01887795D2B0}"/>
              </a:ext>
            </a:extLst>
          </p:cNvPr>
          <p:cNvSpPr/>
          <p:nvPr/>
        </p:nvSpPr>
        <p:spPr>
          <a:xfrm>
            <a:off x="185496" y="1098410"/>
            <a:ext cx="2217144" cy="580818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Вырез в маске для согласования антенны</a:t>
            </a:r>
          </a:p>
        </p:txBody>
      </p:sp>
      <p:sp>
        <p:nvSpPr>
          <p:cNvPr id="30" name="Google Shape;82;p10">
            <a:extLst>
              <a:ext uri="{FF2B5EF4-FFF2-40B4-BE49-F238E27FC236}">
                <a16:creationId xmlns:a16="http://schemas.microsoft.com/office/drawing/2014/main" id="{B7A6DA63-7CF6-4CE7-8B04-F1092B7410D1}"/>
              </a:ext>
            </a:extLst>
          </p:cNvPr>
          <p:cNvSpPr/>
          <p:nvPr/>
        </p:nvSpPr>
        <p:spPr>
          <a:xfrm>
            <a:off x="196811" y="2119399"/>
            <a:ext cx="2217144" cy="580818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Контрольные точки в ключевых цепях</a:t>
            </a:r>
          </a:p>
        </p:txBody>
      </p:sp>
      <p:sp>
        <p:nvSpPr>
          <p:cNvPr id="31" name="Google Shape;82;p10">
            <a:extLst>
              <a:ext uri="{FF2B5EF4-FFF2-40B4-BE49-F238E27FC236}">
                <a16:creationId xmlns:a16="http://schemas.microsoft.com/office/drawing/2014/main" id="{0D9E3FCE-7EB8-42D2-AB50-EB0AA9F0F8D6}"/>
              </a:ext>
            </a:extLst>
          </p:cNvPr>
          <p:cNvSpPr/>
          <p:nvPr/>
        </p:nvSpPr>
        <p:spPr>
          <a:xfrm>
            <a:off x="185496" y="5454790"/>
            <a:ext cx="2217144" cy="716693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Защита от электростатических разрядов и КЗ</a:t>
            </a:r>
          </a:p>
        </p:txBody>
      </p:sp>
      <p:sp>
        <p:nvSpPr>
          <p:cNvPr id="32" name="Google Shape;82;p10">
            <a:extLst>
              <a:ext uri="{FF2B5EF4-FFF2-40B4-BE49-F238E27FC236}">
                <a16:creationId xmlns:a16="http://schemas.microsoft.com/office/drawing/2014/main" id="{0CFFA5A2-768D-4185-A7AB-A69736BB8F06}"/>
              </a:ext>
            </a:extLst>
          </p:cNvPr>
          <p:cNvSpPr/>
          <p:nvPr/>
        </p:nvSpPr>
        <p:spPr>
          <a:xfrm>
            <a:off x="9778045" y="902819"/>
            <a:ext cx="2217144" cy="572413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Репозиторий с исходными файлами</a:t>
            </a:r>
          </a:p>
        </p:txBody>
      </p:sp>
      <p:sp>
        <p:nvSpPr>
          <p:cNvPr id="33" name="Google Shape;82;p10">
            <a:extLst>
              <a:ext uri="{FF2B5EF4-FFF2-40B4-BE49-F238E27FC236}">
                <a16:creationId xmlns:a16="http://schemas.microsoft.com/office/drawing/2014/main" id="{C7427450-F973-469B-8568-17183421B958}"/>
              </a:ext>
            </a:extLst>
          </p:cNvPr>
          <p:cNvSpPr/>
          <p:nvPr/>
        </p:nvSpPr>
        <p:spPr>
          <a:xfrm>
            <a:off x="9789360" y="2146358"/>
            <a:ext cx="2217144" cy="618178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Интерфейс командной строки поверх </a:t>
            </a:r>
            <a:r>
              <a:rPr lang="en-US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UART</a:t>
            </a:r>
            <a:endParaRPr lang="ru-RU" sz="1200" dirty="0">
              <a:solidFill>
                <a:srgbClr val="23232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34" name="Google Shape;82;p10">
            <a:extLst>
              <a:ext uri="{FF2B5EF4-FFF2-40B4-BE49-F238E27FC236}">
                <a16:creationId xmlns:a16="http://schemas.microsoft.com/office/drawing/2014/main" id="{BF908E5C-48E7-4DBB-B9AF-FE26308B201D}"/>
              </a:ext>
            </a:extLst>
          </p:cNvPr>
          <p:cNvSpPr/>
          <p:nvPr/>
        </p:nvSpPr>
        <p:spPr>
          <a:xfrm>
            <a:off x="196811" y="4499446"/>
            <a:ext cx="2217144" cy="616012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Энергоэффективный </a:t>
            </a:r>
            <a:r>
              <a:rPr lang="en-US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LDO </a:t>
            </a:r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стабилизатор напряжения</a:t>
            </a:r>
          </a:p>
        </p:txBody>
      </p:sp>
      <p:sp>
        <p:nvSpPr>
          <p:cNvPr id="35" name="Google Shape;82;p10">
            <a:extLst>
              <a:ext uri="{FF2B5EF4-FFF2-40B4-BE49-F238E27FC236}">
                <a16:creationId xmlns:a16="http://schemas.microsoft.com/office/drawing/2014/main" id="{2F56C9D4-AE3A-4225-B8CC-29AB4BD984BA}"/>
              </a:ext>
            </a:extLst>
          </p:cNvPr>
          <p:cNvSpPr/>
          <p:nvPr/>
        </p:nvSpPr>
        <p:spPr>
          <a:xfrm>
            <a:off x="9789360" y="4909073"/>
            <a:ext cx="2217144" cy="606549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Места для подключения зажимов «Крокодил»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13D00FA1-5750-4B5C-892F-ADC73885AA8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9194801" y="1189026"/>
            <a:ext cx="583244" cy="3628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7E548ADE-4004-404B-831E-F3B10C7E604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7651582" y="2455447"/>
            <a:ext cx="2137778" cy="111156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9B9A4195-EC8E-416B-8725-F37DA0A14098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402640" y="1388819"/>
            <a:ext cx="749899" cy="96336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B47B3EF3-88E3-42B2-9671-56AB515C7705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413955" y="2409808"/>
            <a:ext cx="1791975" cy="70855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4BB757ED-B911-4699-8862-1BD8398FB10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402640" y="3567009"/>
            <a:ext cx="2727144" cy="48378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8F7FFEFC-B6C1-4237-8E52-0C906D72D005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402640" y="5344845"/>
            <a:ext cx="2825922" cy="4682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8BD741DA-CC3C-40A8-91E8-092EFC975E9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413955" y="4133689"/>
            <a:ext cx="1791975" cy="67376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Google Shape;82;p10">
            <a:extLst>
              <a:ext uri="{FF2B5EF4-FFF2-40B4-BE49-F238E27FC236}">
                <a16:creationId xmlns:a16="http://schemas.microsoft.com/office/drawing/2014/main" id="{496596B2-EB83-4AC8-A0BF-3F9A84C81D2A}"/>
              </a:ext>
            </a:extLst>
          </p:cNvPr>
          <p:cNvSpPr/>
          <p:nvPr/>
        </p:nvSpPr>
        <p:spPr>
          <a:xfrm>
            <a:off x="9778045" y="3619769"/>
            <a:ext cx="2217144" cy="618272"/>
          </a:xfrm>
          <a:prstGeom prst="roundRect">
            <a:avLst>
              <a:gd name="adj" fmla="val 9295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r>
              <a:rPr lang="ru-RU" sz="1200" dirty="0">
                <a:solidFill>
                  <a:srgbClr val="23232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Автоматическое переключение питания</a:t>
            </a:r>
          </a:p>
        </p:txBody>
      </p:sp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CA2AF466-8C29-479A-BCA2-E111BC46EA92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9347202" y="5212348"/>
            <a:ext cx="442158" cy="13249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372C44E2-7042-4469-8EF4-FE77327DC4DA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8567928" y="3928905"/>
            <a:ext cx="1210117" cy="8015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0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1;p2">
            <a:extLst>
              <a:ext uri="{FF2B5EF4-FFF2-40B4-BE49-F238E27FC236}">
                <a16:creationId xmlns:a16="http://schemas.microsoft.com/office/drawing/2014/main" id="{7A9149F2-8C8E-4F19-84A4-23581F677D1D}"/>
              </a:ext>
            </a:extLst>
          </p:cNvPr>
          <p:cNvSpPr/>
          <p:nvPr/>
        </p:nvSpPr>
        <p:spPr>
          <a:xfrm>
            <a:off x="-2" y="6"/>
            <a:ext cx="8596291" cy="6857994"/>
          </a:xfrm>
          <a:prstGeom prst="rect">
            <a:avLst/>
          </a:prstGeom>
          <a:solidFill>
            <a:srgbClr val="171717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LS Sector Regular" pitchFamily="2" charset="0"/>
              <a:cs typeface="ALS Sector Regular" pitchFamily="2" charset="0"/>
              <a:sym typeface="Arial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8781787" y="1189978"/>
            <a:ext cx="3224717" cy="702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93C09B-5508-4CD1-8A1A-EF1627DB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8"/>
          <a:stretch/>
        </p:blipFill>
        <p:spPr>
          <a:xfrm>
            <a:off x="745067" y="16253"/>
            <a:ext cx="7851222" cy="6860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B9406-FA63-432A-BBF4-9A93B046DE4E}"/>
              </a:ext>
            </a:extLst>
          </p:cNvPr>
          <p:cNvSpPr txBox="1"/>
          <p:nvPr/>
        </p:nvSpPr>
        <p:spPr>
          <a:xfrm>
            <a:off x="11446933" y="6283257"/>
            <a:ext cx="675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13</a:t>
            </a:r>
            <a:endParaRPr lang="ru-RU" sz="28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517F953-F023-4985-8BF5-C62B14C02CE6}"/>
              </a:ext>
            </a:extLst>
          </p:cNvPr>
          <p:cNvSpPr txBox="1">
            <a:spLocks/>
          </p:cNvSpPr>
          <p:nvPr/>
        </p:nvSpPr>
        <p:spPr>
          <a:xfrm>
            <a:off x="8601069" y="0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Корпус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DB0AFFDC-6AFF-4F99-827D-11EA1CB7B0AA}"/>
              </a:ext>
            </a:extLst>
          </p:cNvPr>
          <p:cNvSpPr txBox="1">
            <a:spLocks/>
          </p:cNvSpPr>
          <p:nvPr/>
        </p:nvSpPr>
        <p:spPr>
          <a:xfrm>
            <a:off x="8601069" y="1130462"/>
            <a:ext cx="3590931" cy="3644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Детали корпуса оптимизированы для 3д печати.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Встроенный батарейный отсек, изготавливающийся вместе с корпусом.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Вплавляемые гайки для резьбовых соединений.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Крепления типа «ласточкин хвост» для закрепления модулей.</a:t>
            </a:r>
          </a:p>
        </p:txBody>
      </p:sp>
    </p:spTree>
    <p:extLst>
      <p:ext uri="{BB962C8B-B14F-4D97-AF65-F5344CB8AC3E}">
        <p14:creationId xmlns:p14="http://schemas.microsoft.com/office/powerpoint/2010/main" val="421043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8781787" y="1189978"/>
            <a:ext cx="3224717" cy="702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DA441-E9F3-4BF2-BFB5-DE3007C5E31B}"/>
              </a:ext>
            </a:extLst>
          </p:cNvPr>
          <p:cNvSpPr txBox="1"/>
          <p:nvPr/>
        </p:nvSpPr>
        <p:spPr>
          <a:xfrm>
            <a:off x="8601070" y="1131064"/>
            <a:ext cx="35909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Используется операционная система реального времени </a:t>
            </a:r>
            <a:r>
              <a:rPr lang="en-US" sz="1600" dirty="0" err="1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FreeRTOS</a:t>
            </a:r>
            <a:r>
              <a:rPr lang="en-US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  <a:p>
            <a:pPr algn="l"/>
            <a:endParaRPr lang="en-US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Применяется вытесняющая многозадачность.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Для обеспечения точного измерения времени реализована синхронизация часов управляющего и инфракрасного модулей, её алгоритм приведён на слайде.</a:t>
            </a:r>
            <a:endParaRPr lang="en-US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endParaRPr lang="en-US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B9406-FA63-432A-BBF4-9A93B046DE4E}"/>
              </a:ext>
            </a:extLst>
          </p:cNvPr>
          <p:cNvSpPr txBox="1"/>
          <p:nvPr/>
        </p:nvSpPr>
        <p:spPr>
          <a:xfrm>
            <a:off x="11455400" y="6283257"/>
            <a:ext cx="667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14</a:t>
            </a:r>
            <a:endParaRPr lang="ru-RU" sz="2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B6FA466-7266-4309-8936-174EEE8CD2C3}"/>
              </a:ext>
            </a:extLst>
          </p:cNvPr>
          <p:cNvSpPr txBox="1">
            <a:spLocks/>
          </p:cNvSpPr>
          <p:nvPr/>
        </p:nvSpPr>
        <p:spPr>
          <a:xfrm>
            <a:off x="8601070" y="7993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Программное обеспечение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FF1C35-E38D-4D0B-932C-CB7590A6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79" y="492242"/>
            <a:ext cx="6086475" cy="29051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B644618-C6E9-4E1A-8E20-6996B3F9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79" y="3894632"/>
            <a:ext cx="8005678" cy="15169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728146-394A-4F19-AD23-C27C41E2FB7B}"/>
              </a:ext>
            </a:extLst>
          </p:cNvPr>
          <p:cNvSpPr txBox="1"/>
          <p:nvPr/>
        </p:nvSpPr>
        <p:spPr>
          <a:xfrm>
            <a:off x="432679" y="122910"/>
            <a:ext cx="3364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Алгоритм синхронизации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637EB0-575F-4B60-B84E-BEDF52BFCBA3}"/>
              </a:ext>
            </a:extLst>
          </p:cNvPr>
          <p:cNvSpPr txBox="1"/>
          <p:nvPr/>
        </p:nvSpPr>
        <p:spPr>
          <a:xfrm>
            <a:off x="432679" y="3525300"/>
            <a:ext cx="4656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Структура сообщения синхронизации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7CEA5-2773-4263-9FC3-22CC7BE6A670}"/>
              </a:ext>
            </a:extLst>
          </p:cNvPr>
          <p:cNvSpPr txBox="1"/>
          <p:nvPr/>
        </p:nvSpPr>
        <p:spPr>
          <a:xfrm>
            <a:off x="69493" y="5586112"/>
            <a:ext cx="8457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ID1 – 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Идентификатор управляющего устройства</a:t>
            </a:r>
            <a:endParaRPr lang="en-US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ID2 –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Идентификатор модуля</a:t>
            </a:r>
            <a:endParaRPr lang="en-US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CMD – 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Код команды</a:t>
            </a:r>
            <a:endParaRPr lang="en-US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SSR, HT,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HU,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MNT,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MNU,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ST,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SU – 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Поля регистров часов реального времени</a:t>
            </a:r>
            <a:endParaRPr lang="en-US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00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EE05B5-CACD-4665-B2B8-23A11E00012A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F415322-B086-4503-8435-8CFA939B9758}"/>
              </a:ext>
            </a:extLst>
          </p:cNvPr>
          <p:cNvSpPr txBox="1">
            <a:spLocks/>
          </p:cNvSpPr>
          <p:nvPr/>
        </p:nvSpPr>
        <p:spPr>
          <a:xfrm>
            <a:off x="8601069" y="0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Технологическая часть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1BA3EC8-FF0B-4A8E-A6F4-BFB25E23F68F}"/>
              </a:ext>
            </a:extLst>
          </p:cNvPr>
          <p:cNvSpPr txBox="1">
            <a:spLocks/>
          </p:cNvSpPr>
          <p:nvPr/>
        </p:nvSpPr>
        <p:spPr>
          <a:xfrm>
            <a:off x="8601069" y="1130461"/>
            <a:ext cx="3590931" cy="3441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Разработана стенд и алгоритм для контроля параметров устройства.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Для контроля параметров используются возможности командной строки поверх </a:t>
            </a:r>
            <a:r>
              <a:rPr lang="en-US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UART.</a:t>
            </a:r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Плата контроллера стенда идентична платам используемым в системе электронного хронометража.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FECCC8-9BDE-47E3-90B6-2E70C24B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" y="313391"/>
            <a:ext cx="8187267" cy="28445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D4FA74-F6E3-41D3-8A2B-9C1BD461B993}"/>
              </a:ext>
            </a:extLst>
          </p:cNvPr>
          <p:cNvSpPr txBox="1"/>
          <p:nvPr/>
        </p:nvSpPr>
        <p:spPr>
          <a:xfrm>
            <a:off x="11446933" y="6283257"/>
            <a:ext cx="675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15</a:t>
            </a:r>
            <a:endParaRPr lang="ru-RU" sz="28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100C2E-A780-4710-AA8B-0E6B952E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42" y="3203958"/>
            <a:ext cx="5086558" cy="36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6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8967283" y="2358094"/>
            <a:ext cx="3224717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800" b="1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8596295" y="1283198"/>
            <a:ext cx="3595705" cy="3573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Срок выполнения работ 60 рабочих дней.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Рассчитана смета затрат и ленточный план-график выполнения работ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Исполнители НИОКР: </a:t>
            </a:r>
            <a:b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инженер-конструктор, </a:t>
            </a:r>
            <a:b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инженер-программист, монтажник РЭА.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50EF909-534F-4C51-A95B-0E4CC9ADCC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5"/>
          <a:stretch/>
        </p:blipFill>
        <p:spPr bwMode="auto">
          <a:xfrm>
            <a:off x="115887" y="112261"/>
            <a:ext cx="8380413" cy="35733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EB4916B-5276-410F-AE89-427D2FDC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" y="3768728"/>
            <a:ext cx="8380413" cy="2616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5DF73F-6E17-4FAF-8480-9B9A5A2B1B29}"/>
              </a:ext>
            </a:extLst>
          </p:cNvPr>
          <p:cNvSpPr txBox="1"/>
          <p:nvPr/>
        </p:nvSpPr>
        <p:spPr>
          <a:xfrm>
            <a:off x="11506200" y="6283257"/>
            <a:ext cx="6163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16</a:t>
            </a:r>
            <a:endParaRPr lang="ru-RU" sz="28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0D345BA-F641-4755-8183-EC7874C9288C}"/>
              </a:ext>
            </a:extLst>
          </p:cNvPr>
          <p:cNvSpPr txBox="1">
            <a:spLocks/>
          </p:cNvSpPr>
          <p:nvPr/>
        </p:nvSpPr>
        <p:spPr>
          <a:xfrm>
            <a:off x="8601070" y="7993"/>
            <a:ext cx="3590931" cy="142287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Организационно-экономическая часть</a:t>
            </a:r>
          </a:p>
        </p:txBody>
      </p:sp>
    </p:spTree>
    <p:extLst>
      <p:ext uri="{BB962C8B-B14F-4D97-AF65-F5344CB8AC3E}">
        <p14:creationId xmlns:p14="http://schemas.microsoft.com/office/powerpoint/2010/main" val="407210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EE05B5-CACD-4665-B2B8-23A11E00012A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F415322-B086-4503-8435-8CFA939B9758}"/>
              </a:ext>
            </a:extLst>
          </p:cNvPr>
          <p:cNvSpPr txBox="1">
            <a:spLocks/>
          </p:cNvSpPr>
          <p:nvPr/>
        </p:nvSpPr>
        <p:spPr>
          <a:xfrm>
            <a:off x="8601069" y="0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Охрана труда и экология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1BA3EC8-FF0B-4A8E-A6F4-BFB25E23F68F}"/>
              </a:ext>
            </a:extLst>
          </p:cNvPr>
          <p:cNvSpPr txBox="1">
            <a:spLocks/>
          </p:cNvSpPr>
          <p:nvPr/>
        </p:nvSpPr>
        <p:spPr>
          <a:xfrm>
            <a:off x="8601069" y="1130461"/>
            <a:ext cx="3590931" cy="43051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Исследовано влияние вредных факторов на монтажника РЭА при монтаже и настройке устройств, входящих в систему электронного хронометража. 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Рассчитана освещённость на рабочем месте и выбраны осветительные лампы для обеспечения допустимых условий труда.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Отходы производства относятся к III и IV классам опасности, при правильной утилизации вреда окружающей среде не представляют.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9B86DE-0E08-46A6-B09A-BBFA13A8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3" y="429347"/>
            <a:ext cx="7788268" cy="3945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10">
                <a:extLst>
                  <a:ext uri="{FF2B5EF4-FFF2-40B4-BE49-F238E27FC236}">
                    <a16:creationId xmlns:a16="http://schemas.microsoft.com/office/drawing/2014/main" id="{77C67936-9DDA-46EB-A742-7822FD225D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5580654"/>
                  </p:ext>
                </p:extLst>
              </p:nvPr>
            </p:nvGraphicFramePr>
            <p:xfrm>
              <a:off x="628913" y="4925735"/>
              <a:ext cx="7425267" cy="15029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9687">
                      <a:extLst>
                        <a:ext uri="{9D8B030D-6E8A-4147-A177-3AD203B41FA5}">
                          <a16:colId xmlns:a16="http://schemas.microsoft.com/office/drawing/2014/main" val="3043198412"/>
                        </a:ext>
                      </a:extLst>
                    </a:gridCol>
                    <a:gridCol w="2133600">
                      <a:extLst>
                        <a:ext uri="{9D8B030D-6E8A-4147-A177-3AD203B41FA5}">
                          <a16:colId xmlns:a16="http://schemas.microsoft.com/office/drawing/2014/main" val="3274650850"/>
                        </a:ext>
                      </a:extLst>
                    </a:gridCol>
                    <a:gridCol w="1881980">
                      <a:extLst>
                        <a:ext uri="{9D8B030D-6E8A-4147-A177-3AD203B41FA5}">
                          <a16:colId xmlns:a16="http://schemas.microsoft.com/office/drawing/2014/main" val="1469083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Поверхность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b="1" i="1" kern="120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Е</m:t>
                                  </m:r>
                                </m:e>
                                <m:sub>
                                  <m:r>
                                    <a:rPr lang="en-US" sz="18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ср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ru-RU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лк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b="1" i="1" kern="1200" smtClean="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Е</m:t>
                                  </m:r>
                                </m:e>
                                <m:sub>
                                  <m:r>
                                    <a:rPr lang="ru-RU" sz="1800" b="1" i="1" kern="1200">
                                      <a:solidFill>
                                        <a:schemeClr val="lt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макс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:r>
                            <a:rPr lang="ru-RU" sz="1800" b="1" kern="1200" dirty="0" err="1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лк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4492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Помещение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1511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4173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Зона электромонтажных работ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1116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429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Пол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260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558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556896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10">
                <a:extLst>
                  <a:ext uri="{FF2B5EF4-FFF2-40B4-BE49-F238E27FC236}">
                    <a16:creationId xmlns:a16="http://schemas.microsoft.com/office/drawing/2014/main" id="{77C67936-9DDA-46EB-A742-7822FD225D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5580654"/>
                  </p:ext>
                </p:extLst>
              </p:nvPr>
            </p:nvGraphicFramePr>
            <p:xfrm>
              <a:off x="628913" y="4925735"/>
              <a:ext cx="7425267" cy="15029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09687">
                      <a:extLst>
                        <a:ext uri="{9D8B030D-6E8A-4147-A177-3AD203B41FA5}">
                          <a16:colId xmlns:a16="http://schemas.microsoft.com/office/drawing/2014/main" val="3043198412"/>
                        </a:ext>
                      </a:extLst>
                    </a:gridCol>
                    <a:gridCol w="2133600">
                      <a:extLst>
                        <a:ext uri="{9D8B030D-6E8A-4147-A177-3AD203B41FA5}">
                          <a16:colId xmlns:a16="http://schemas.microsoft.com/office/drawing/2014/main" val="3274650850"/>
                        </a:ext>
                      </a:extLst>
                    </a:gridCol>
                    <a:gridCol w="1881980">
                      <a:extLst>
                        <a:ext uri="{9D8B030D-6E8A-4147-A177-3AD203B41FA5}">
                          <a16:colId xmlns:a16="http://schemas.microsoft.com/office/drawing/2014/main" val="1469083707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Поверхность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60286" t="-7813" r="-89429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4822" t="-7813" r="-1294" b="-3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44929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Помещение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531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1511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4173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Зона электромонтажных работ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1116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1394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429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Пол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260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ru-RU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558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556896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6A25F5A-EA99-4FE3-94DE-B80334747704}"/>
              </a:ext>
            </a:extLst>
          </p:cNvPr>
          <p:cNvSpPr txBox="1"/>
          <p:nvPr/>
        </p:nvSpPr>
        <p:spPr>
          <a:xfrm>
            <a:off x="11563087" y="6283257"/>
            <a:ext cx="55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17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8508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0" y="1"/>
            <a:ext cx="3893676" cy="6858000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2E4DA01C-C797-BD6E-8575-27D1111699D4}"/>
              </a:ext>
            </a:extLst>
          </p:cNvPr>
          <p:cNvSpPr txBox="1">
            <a:spLocks/>
          </p:cNvSpPr>
          <p:nvPr/>
        </p:nvSpPr>
        <p:spPr>
          <a:xfrm>
            <a:off x="3893676" y="379898"/>
            <a:ext cx="7978534" cy="6185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Разработана схема построение приемника ИК сигнала.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Разработаны плата, корпус и программное обеспечение и корпус устройства.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Изготовлен опытный образец системы.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Разработан стенд и алгоритм для тестирования изготовленных устройств.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Составлены смета затрат и график работ.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Определены требования к рабочему месту монтажника РЭА.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2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219173" y="1378442"/>
            <a:ext cx="3224717" cy="1271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000"/>
              </a:lnSpc>
            </a:pP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rPr>
              <a:t>Результаты выполнения выпускной квалификационной работы</a:t>
            </a:r>
          </a:p>
        </p:txBody>
      </p:sp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AF46E1F8-7693-1B2B-37CB-7E63896822AA}"/>
              </a:ext>
            </a:extLst>
          </p:cNvPr>
          <p:cNvSpPr txBox="1"/>
          <p:nvPr/>
        </p:nvSpPr>
        <p:spPr>
          <a:xfrm>
            <a:off x="319790" y="663547"/>
            <a:ext cx="302348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13104-0C36-46B7-A15D-8F35DE0C05F3}"/>
              </a:ext>
            </a:extLst>
          </p:cNvPr>
          <p:cNvSpPr txBox="1"/>
          <p:nvPr/>
        </p:nvSpPr>
        <p:spPr>
          <a:xfrm>
            <a:off x="11506200" y="6283257"/>
            <a:ext cx="6163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18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298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1;p2">
            <a:extLst>
              <a:ext uri="{FF2B5EF4-FFF2-40B4-BE49-F238E27FC236}">
                <a16:creationId xmlns:a16="http://schemas.microsoft.com/office/drawing/2014/main" id="{7EB80F6E-E0CB-406F-9C33-3A225B822229}"/>
              </a:ext>
            </a:extLst>
          </p:cNvPr>
          <p:cNvSpPr/>
          <p:nvPr/>
        </p:nvSpPr>
        <p:spPr>
          <a:xfrm>
            <a:off x="-2" y="6"/>
            <a:ext cx="12192002" cy="6857994"/>
          </a:xfrm>
          <a:prstGeom prst="rect">
            <a:avLst/>
          </a:prstGeom>
          <a:solidFill>
            <a:srgbClr val="000000">
              <a:alpha val="5882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LS Sector Regular" pitchFamily="2" charset="0"/>
              <a:cs typeface="ALS Sector Regular" pitchFamily="2" charset="0"/>
              <a:sym typeface="Arial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E51AFE0-E498-130B-EF2F-85CF4E006214}"/>
              </a:ext>
            </a:extLst>
          </p:cNvPr>
          <p:cNvSpPr txBox="1">
            <a:spLocks/>
          </p:cNvSpPr>
          <p:nvPr/>
        </p:nvSpPr>
        <p:spPr>
          <a:xfrm>
            <a:off x="6481527" y="2995630"/>
            <a:ext cx="5390784" cy="889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200" dirty="0">
              <a:solidFill>
                <a:schemeClr val="accent1">
                  <a:lumMod val="60000"/>
                  <a:lumOff val="40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-2260783" y="-887968"/>
            <a:ext cx="9386048" cy="8115300"/>
          </a:xfrm>
          <a:prstGeom prst="parallelogram">
            <a:avLst/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565" y="133351"/>
            <a:ext cx="4384451" cy="1773088"/>
          </a:xfrm>
        </p:spPr>
        <p:txBody>
          <a:bodyPr anchor="ctr">
            <a:noAutofit/>
          </a:bodyPr>
          <a:lstStyle/>
          <a:p>
            <a:pPr algn="l"/>
            <a:r>
              <a:rPr lang="ru-RU" sz="40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Актуальность разработки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DE897D65-ADB8-1DD7-B439-92359D75E5E2}"/>
              </a:ext>
            </a:extLst>
          </p:cNvPr>
          <p:cNvSpPr txBox="1">
            <a:spLocks/>
          </p:cNvSpPr>
          <p:nvPr/>
        </p:nvSpPr>
        <p:spPr>
          <a:xfrm>
            <a:off x="678565" y="2264918"/>
            <a:ext cx="5292467" cy="3148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Наличие заказа на разработку и изготовление системы от подмосковного конно-спортивного клуба.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Необходимость в недорогой системе и простой в обслуживании системе.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Недоступность и высокая стоимость зарубежных систем.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91DB82-4D6F-447D-A06A-91B80110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57" y="0"/>
            <a:ext cx="8475859" cy="6546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183EC9-C9A6-4EFB-B5DE-9F331AEA05D3}"/>
              </a:ext>
            </a:extLst>
          </p:cNvPr>
          <p:cNvSpPr txBox="1"/>
          <p:nvPr/>
        </p:nvSpPr>
        <p:spPr>
          <a:xfrm>
            <a:off x="11622115" y="6283257"/>
            <a:ext cx="5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ALS Sector Regular" pitchFamily="2" charset="0"/>
                <a:cs typeface="ALS Sector Regular" pitchFamily="2" charset="0"/>
              </a:rPr>
              <a:t>1</a:t>
            </a:r>
            <a:endParaRPr lang="ru-RU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1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 за внимание!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1ED838-C5F8-5BF8-527C-4FB20A960F4F}"/>
              </a:ext>
            </a:extLst>
          </p:cNvPr>
          <p:cNvSpPr/>
          <p:nvPr/>
        </p:nvSpPr>
        <p:spPr>
          <a:xfrm>
            <a:off x="463436" y="6062207"/>
            <a:ext cx="5316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6DEA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ALS Sector Regular" pitchFamily="2" charset="0"/>
                <a:ea typeface="+mn-ea"/>
                <a:cs typeface="ALS Sector Regular" pitchFamily="2" charset="0"/>
              </a:rPr>
              <a:t>kka18l235@student.bmstu.ru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LS Sector Regular" pitchFamily="2" charset="0"/>
              <a:ea typeface="+mn-ea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3">
            <a:extLst>
              <a:ext uri="{FF2B5EF4-FFF2-40B4-BE49-F238E27FC236}">
                <a16:creationId xmlns:a16="http://schemas.microsoft.com/office/drawing/2014/main" id="{FB7721B3-9A7B-E718-ACD8-013893BBF8AC}"/>
              </a:ext>
            </a:extLst>
          </p:cNvPr>
          <p:cNvSpPr txBox="1"/>
          <p:nvPr/>
        </p:nvSpPr>
        <p:spPr>
          <a:xfrm>
            <a:off x="696308" y="544804"/>
            <a:ext cx="457493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spc="3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Цели и задачи ВКР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C6DA6-F09F-4CBD-B608-34D8C56667EC}"/>
              </a:ext>
            </a:extLst>
          </p:cNvPr>
          <p:cNvSpPr txBox="1"/>
          <p:nvPr/>
        </p:nvSpPr>
        <p:spPr>
          <a:xfrm>
            <a:off x="696311" y="2143578"/>
            <a:ext cx="5128757" cy="192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endParaRPr lang="ru-RU" sz="12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5E92F2-CFD4-4199-BC81-B04F305B6CA7}"/>
              </a:ext>
            </a:extLst>
          </p:cNvPr>
          <p:cNvSpPr txBox="1"/>
          <p:nvPr/>
        </p:nvSpPr>
        <p:spPr>
          <a:xfrm>
            <a:off x="696306" y="5322015"/>
            <a:ext cx="5103360" cy="192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</a:pPr>
            <a:endParaRPr lang="ru-RU" sz="12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5358DAA5-2CFC-4E68-A998-6391F9903FAB}"/>
              </a:ext>
            </a:extLst>
          </p:cNvPr>
          <p:cNvGrpSpPr/>
          <p:nvPr/>
        </p:nvGrpSpPr>
        <p:grpSpPr>
          <a:xfrm>
            <a:off x="696310" y="1125552"/>
            <a:ext cx="11026298" cy="1227545"/>
            <a:chOff x="550834" y="663388"/>
            <a:chExt cx="2622671" cy="1365948"/>
          </a:xfrm>
        </p:grpSpPr>
        <p:sp>
          <p:nvSpPr>
            <p:cNvPr id="40" name="Google Shape;82;p10">
              <a:extLst>
                <a:ext uri="{FF2B5EF4-FFF2-40B4-BE49-F238E27FC236}">
                  <a16:creationId xmlns:a16="http://schemas.microsoft.com/office/drawing/2014/main" id="{9BABEB2D-3D3E-490B-9A1B-5502FAE8A4AE}"/>
                </a:ext>
              </a:extLst>
            </p:cNvPr>
            <p:cNvSpPr/>
            <p:nvPr/>
          </p:nvSpPr>
          <p:spPr>
            <a:xfrm>
              <a:off x="550834" y="663388"/>
              <a:ext cx="2622671" cy="1347283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34FC2E-CF55-49AD-BC73-631E35CFD1BF}"/>
                </a:ext>
              </a:extLst>
            </p:cNvPr>
            <p:cNvSpPr txBox="1"/>
            <p:nvPr/>
          </p:nvSpPr>
          <p:spPr>
            <a:xfrm>
              <a:off x="611916" y="1195602"/>
              <a:ext cx="2428712" cy="833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Разработать систему электронного хронометража, соответствующую заданным техническим требованиям.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4CA855-D5BA-495B-8B4C-76A30B079F20}"/>
                </a:ext>
              </a:extLst>
            </p:cNvPr>
            <p:cNvSpPr txBox="1"/>
            <p:nvPr/>
          </p:nvSpPr>
          <p:spPr>
            <a:xfrm>
              <a:off x="611916" y="716671"/>
              <a:ext cx="2279200" cy="507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ru-RU" spc="300" dirty="0">
                  <a:solidFill>
                    <a:srgbClr val="176DEA"/>
                  </a:solidFill>
                  <a:latin typeface="ALS Sector Regular" pitchFamily="2" charset="0"/>
                  <a:cs typeface="ALS Sector Regular" pitchFamily="2" charset="0"/>
                </a:rPr>
                <a:t>Цель работы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8CA8FD3-BC48-4D59-937D-FEA9581009C2}"/>
              </a:ext>
            </a:extLst>
          </p:cNvPr>
          <p:cNvSpPr txBox="1"/>
          <p:nvPr/>
        </p:nvSpPr>
        <p:spPr>
          <a:xfrm>
            <a:off x="11622115" y="6283257"/>
            <a:ext cx="5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2</a:t>
            </a:r>
            <a:endParaRPr lang="ru-RU" sz="2800" dirty="0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3666743E-E251-4D1B-B9FE-D7D5BF1A477C}"/>
              </a:ext>
            </a:extLst>
          </p:cNvPr>
          <p:cNvGrpSpPr/>
          <p:nvPr/>
        </p:nvGrpSpPr>
        <p:grpSpPr>
          <a:xfrm>
            <a:off x="696311" y="2533254"/>
            <a:ext cx="11026302" cy="3699617"/>
            <a:chOff x="550834" y="663388"/>
            <a:chExt cx="2622671" cy="3589666"/>
          </a:xfrm>
        </p:grpSpPr>
        <p:sp>
          <p:nvSpPr>
            <p:cNvPr id="36" name="Google Shape;82;p10">
              <a:extLst>
                <a:ext uri="{FF2B5EF4-FFF2-40B4-BE49-F238E27FC236}">
                  <a16:creationId xmlns:a16="http://schemas.microsoft.com/office/drawing/2014/main" id="{07C11CDF-34F0-4F1C-BB50-20E43D3594B6}"/>
                </a:ext>
              </a:extLst>
            </p:cNvPr>
            <p:cNvSpPr/>
            <p:nvPr/>
          </p:nvSpPr>
          <p:spPr>
            <a:xfrm>
              <a:off x="550834" y="663388"/>
              <a:ext cx="2622671" cy="3415459"/>
            </a:xfrm>
            <a:prstGeom prst="roundRect">
              <a:avLst>
                <a:gd name="adj" fmla="val 10217"/>
              </a:avLst>
            </a:prstGeom>
            <a:solidFill>
              <a:schemeClr val="bg1"/>
            </a:solidFill>
            <a:ln>
              <a:noFill/>
            </a:ln>
            <a:effectLst>
              <a:outerShdw blurRad="114300" dist="47625" dir="1680000" algn="bl" rotWithShape="0">
                <a:srgbClr val="000000">
                  <a:alpha val="8630"/>
                </a:srgbClr>
              </a:outerShdw>
            </a:effectLst>
          </p:spPr>
          <p:txBody>
            <a:bodyPr spcFirstLastPara="1" wrap="square" lIns="90000" tIns="72000" rIns="72000" bIns="0" anchor="t" anchorCtr="0">
              <a:noAutofit/>
            </a:bodyPr>
            <a:lstStyle/>
            <a:p>
              <a:endParaRPr lang="ru-RU" sz="10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29FB03-2CBC-4DC1-964B-C8FB3AE03F3D}"/>
                </a:ext>
              </a:extLst>
            </p:cNvPr>
            <p:cNvSpPr txBox="1"/>
            <p:nvPr/>
          </p:nvSpPr>
          <p:spPr>
            <a:xfrm>
              <a:off x="611916" y="1190420"/>
              <a:ext cx="2428712" cy="3062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14000"/>
                </a:lnSpc>
                <a:buAutoNum type="arabicPeriod"/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Разработка структуры системы электронного хронометража и входящих в её состав модулей.</a:t>
              </a:r>
            </a:p>
            <a:p>
              <a:pPr marL="342900" indent="-342900">
                <a:lnSpc>
                  <a:spcPct val="114000"/>
                </a:lnSpc>
                <a:buAutoNum type="arabicPeriod"/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Исследование инфракрасного приёмника, входящего в состав системы.</a:t>
              </a:r>
            </a:p>
            <a:p>
              <a:pPr marL="342900" indent="-342900">
                <a:lnSpc>
                  <a:spcPct val="114000"/>
                </a:lnSpc>
                <a:buAutoNum type="arabicPeriod"/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Расчёт радиоканала для обмена данными между устройствами.</a:t>
              </a:r>
            </a:p>
            <a:p>
              <a:pPr marL="342900" indent="-342900">
                <a:lnSpc>
                  <a:spcPct val="114000"/>
                </a:lnSpc>
                <a:buAutoNum type="arabicPeriod"/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Моделирование печатной антенны.</a:t>
              </a:r>
            </a:p>
            <a:p>
              <a:pPr marL="342900" indent="-342900">
                <a:lnSpc>
                  <a:spcPct val="114000"/>
                </a:lnSpc>
                <a:buAutoNum type="arabicPeriod"/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Разработка корпуса и печатной платы.</a:t>
              </a:r>
            </a:p>
            <a:p>
              <a:pPr marL="342900" indent="-342900">
                <a:lnSpc>
                  <a:spcPct val="114000"/>
                </a:lnSpc>
                <a:buAutoNum type="arabicPeriod"/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Изготовление опытного образца системы.</a:t>
              </a:r>
            </a:p>
            <a:p>
              <a:pPr marL="342900" indent="-342900">
                <a:lnSpc>
                  <a:spcPct val="114000"/>
                </a:lnSpc>
                <a:buAutoNum type="arabicPeriod"/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Разработка стенда для контроля параметров системы.</a:t>
              </a:r>
            </a:p>
            <a:p>
              <a:pPr marL="342900" indent="-342900">
                <a:lnSpc>
                  <a:spcPct val="114000"/>
                </a:lnSpc>
                <a:buAutoNum type="arabicPeriod"/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Расчёт сметной стоимости и составление плана-графика.</a:t>
              </a:r>
            </a:p>
            <a:p>
              <a:pPr marL="342900" indent="-342900">
                <a:lnSpc>
                  <a:spcPct val="114000"/>
                </a:lnSpc>
                <a:buAutoNum type="arabicPeriod"/>
              </a:pPr>
              <a:r>
                <a:rPr lang="ru-RU" sz="1600" dirty="0">
                  <a:solidFill>
                    <a:srgbClr val="434343"/>
                  </a:solidFill>
                  <a:latin typeface="ALS Sector Regular" pitchFamily="2" charset="0"/>
                  <a:ea typeface="Roboto Medium"/>
                  <a:cs typeface="ALS Sector Regular" pitchFamily="2" charset="0"/>
                  <a:sym typeface="Roboto Medium"/>
                </a:rPr>
                <a:t>Исследование вредных факторов при изготовлении опытного образца и экологическая экспертиза.</a:t>
              </a:r>
            </a:p>
            <a:p>
              <a:pPr marL="342900" indent="-342900">
                <a:lnSpc>
                  <a:spcPct val="114000"/>
                </a:lnSpc>
                <a:buAutoNum type="arabicPeriod"/>
              </a:pPr>
              <a:endParaRPr lang="ru-RU" sz="1600" dirty="0">
                <a:solidFill>
                  <a:srgbClr val="434343"/>
                </a:solidFill>
                <a:latin typeface="ALS Sector Regular" pitchFamily="2" charset="0"/>
                <a:ea typeface="Roboto Medium"/>
                <a:cs typeface="ALS Sector Regular" pitchFamily="2" charset="0"/>
                <a:sym typeface="Roboto Medium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A5E556-6FB7-4328-A016-9C2C2E0AD1BE}"/>
                </a:ext>
              </a:extLst>
            </p:cNvPr>
            <p:cNvSpPr txBox="1"/>
            <p:nvPr/>
          </p:nvSpPr>
          <p:spPr>
            <a:xfrm>
              <a:off x="611917" y="822819"/>
              <a:ext cx="2279200" cy="3719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ru-RU" spc="300" dirty="0">
                  <a:solidFill>
                    <a:srgbClr val="176DEA"/>
                  </a:solidFill>
                  <a:latin typeface="ALS Sector Regular" pitchFamily="2" charset="0"/>
                  <a:cs typeface="ALS Sector Regular" pitchFamily="2" charset="0"/>
                </a:rPr>
                <a:t>Решаемые задачи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49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F5FDBE-5FBA-4AB9-8E0B-C3DF9F5D884E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A22710-60BB-41CA-A3F4-42DB4915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258361"/>
            <a:ext cx="6789642" cy="6179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29644-46FD-42A8-87DC-F2B49B013448}"/>
              </a:ext>
            </a:extLst>
          </p:cNvPr>
          <p:cNvSpPr txBox="1"/>
          <p:nvPr/>
        </p:nvSpPr>
        <p:spPr>
          <a:xfrm>
            <a:off x="11622115" y="6283257"/>
            <a:ext cx="5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3</a:t>
            </a:r>
            <a:endParaRPr lang="ru-RU" sz="2800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2797335-60C7-4AAD-8597-C8F2207FA189}"/>
              </a:ext>
            </a:extLst>
          </p:cNvPr>
          <p:cNvSpPr txBox="1">
            <a:spLocks/>
          </p:cNvSpPr>
          <p:nvPr/>
        </p:nvSpPr>
        <p:spPr>
          <a:xfrm>
            <a:off x="8601069" y="0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Структурная схема системы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19C6AAD0-DB4F-44D7-9130-3EF64F220F70}"/>
              </a:ext>
            </a:extLst>
          </p:cNvPr>
          <p:cNvSpPr txBox="1">
            <a:spLocks/>
          </p:cNvSpPr>
          <p:nvPr/>
        </p:nvSpPr>
        <p:spPr>
          <a:xfrm>
            <a:off x="8601069" y="1130462"/>
            <a:ext cx="3590931" cy="447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Фиксация пересечения стартовой/финишной линии осуществляется оптическим датчиком.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Обмен информацией между устройствами по радиоканалу с использованием технологии </a:t>
            </a:r>
            <a:r>
              <a:rPr lang="en-US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LoRa.</a:t>
            </a:r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endParaRPr lang="en-US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Система состоит из трёх типов модулей.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 зависимости от количества пар инфракрасных модулей система может работать в различных режимах.</a:t>
            </a:r>
          </a:p>
        </p:txBody>
      </p:sp>
    </p:spTree>
    <p:extLst>
      <p:ext uri="{BB962C8B-B14F-4D97-AF65-F5344CB8AC3E}">
        <p14:creationId xmlns:p14="http://schemas.microsoft.com/office/powerpoint/2010/main" val="18415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C4A0E5-62F9-4581-BF96-09630D09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3" y="163002"/>
            <a:ext cx="5774795" cy="6531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A0910-EB07-4C6C-B846-CD9235B9AE18}"/>
              </a:ext>
            </a:extLst>
          </p:cNvPr>
          <p:cNvSpPr txBox="1"/>
          <p:nvPr/>
        </p:nvSpPr>
        <p:spPr>
          <a:xfrm>
            <a:off x="11622115" y="6283257"/>
            <a:ext cx="5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4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A7DD460-D101-4977-B097-7DD1590E5F69}"/>
              </a:ext>
            </a:extLst>
          </p:cNvPr>
          <p:cNvSpPr txBox="1">
            <a:spLocks/>
          </p:cNvSpPr>
          <p:nvPr/>
        </p:nvSpPr>
        <p:spPr>
          <a:xfrm>
            <a:off x="8601069" y="0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Структурная схема модуля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DB65D244-7B02-4B93-A42C-F8DE5D62DAE2}"/>
              </a:ext>
            </a:extLst>
          </p:cNvPr>
          <p:cNvSpPr txBox="1">
            <a:spLocks/>
          </p:cNvSpPr>
          <p:nvPr/>
        </p:nvSpPr>
        <p:spPr>
          <a:xfrm>
            <a:off x="8601069" y="1130462"/>
            <a:ext cx="3590931" cy="444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Все модули используют идентичную печатную плату.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 инфракрасном приёмнике используется фотодиод в режиме </a:t>
            </a:r>
            <a:r>
              <a:rPr lang="ru-RU" sz="1600" dirty="0" err="1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фотогенератора</a:t>
            </a: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В инфракрасном передатчике используется инфракрасный светодиод.</a:t>
            </a:r>
          </a:p>
          <a:p>
            <a:pPr algn="l"/>
            <a:endParaRPr lang="en-US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Питание инфракрасных модулей осуществляется от 3х гальванических элементов типа АА, питание управляющего питания от </a:t>
            </a:r>
            <a:r>
              <a:rPr lang="en-US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USB</a:t>
            </a:r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41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185081-8E8B-4358-A4E4-ACB71ADBE1E7}"/>
              </a:ext>
            </a:extLst>
          </p:cNvPr>
          <p:cNvSpPr/>
          <p:nvPr/>
        </p:nvSpPr>
        <p:spPr>
          <a:xfrm>
            <a:off x="1" y="6"/>
            <a:ext cx="12191999" cy="550327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0" y="6"/>
            <a:ext cx="12192000" cy="55032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Моделирование приёмника ИК-сигнала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DA441-E9F3-4BF2-BFB5-DE3007C5E31B}"/>
              </a:ext>
            </a:extLst>
          </p:cNvPr>
          <p:cNvSpPr txBox="1"/>
          <p:nvPr/>
        </p:nvSpPr>
        <p:spPr>
          <a:xfrm>
            <a:off x="8781788" y="1339635"/>
            <a:ext cx="3224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17465-AC17-4F3C-A569-838ACCE96539}"/>
              </a:ext>
            </a:extLst>
          </p:cNvPr>
          <p:cNvSpPr txBox="1"/>
          <p:nvPr/>
        </p:nvSpPr>
        <p:spPr>
          <a:xfrm>
            <a:off x="533400" y="3035184"/>
            <a:ext cx="59576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АД – амплитудный детектор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СФ – согласованный фильтр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800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Параметры ИК сигнала:</a:t>
            </a:r>
          </a:p>
          <a:p>
            <a:pPr algn="l"/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Частота импульсов </a:t>
            </a:r>
            <a:r>
              <a:rPr lang="ru-RU" sz="18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32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кГц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Частота пачек импульсов 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1 кГц</a:t>
            </a:r>
            <a:endParaRPr lang="en-US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Каждая пачка состоит из 16 импульсов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Частота дискретизации сигнала 96 кГц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B1FB80-2D70-4E1E-BC80-E2126E36F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025" y="3737190"/>
            <a:ext cx="4581525" cy="1781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1489EE-3AFC-4FB1-86B6-18958B899CC3}"/>
              </a:ext>
            </a:extLst>
          </p:cNvPr>
          <p:cNvSpPr txBox="1"/>
          <p:nvPr/>
        </p:nvSpPr>
        <p:spPr>
          <a:xfrm>
            <a:off x="11622115" y="6283257"/>
            <a:ext cx="5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LS Sector Regular" pitchFamily="2" charset="0"/>
                <a:cs typeface="ALS Sector Regular" pitchFamily="2" charset="0"/>
              </a:rPr>
              <a:t>5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2BCE15-BE8A-476B-8CD5-3A5C20CD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5" y="630708"/>
            <a:ext cx="113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8C7ECFC-E45F-40A3-B14B-4335DEDAA52D}"/>
              </a:ext>
            </a:extLst>
          </p:cNvPr>
          <p:cNvSpPr/>
          <p:nvPr/>
        </p:nvSpPr>
        <p:spPr>
          <a:xfrm>
            <a:off x="1" y="6"/>
            <a:ext cx="12191999" cy="550327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0" y="6"/>
            <a:ext cx="12192000" cy="55032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Моделирование приёмника ИК-сигнала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DA441-E9F3-4BF2-BFB5-DE3007C5E31B}"/>
              </a:ext>
            </a:extLst>
          </p:cNvPr>
          <p:cNvSpPr txBox="1"/>
          <p:nvPr/>
        </p:nvSpPr>
        <p:spPr>
          <a:xfrm>
            <a:off x="8781788" y="1339635"/>
            <a:ext cx="3224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489EE-3AFC-4FB1-86B6-18958B899CC3}"/>
              </a:ext>
            </a:extLst>
          </p:cNvPr>
          <p:cNvSpPr txBox="1"/>
          <p:nvPr/>
        </p:nvSpPr>
        <p:spPr>
          <a:xfrm>
            <a:off x="11622115" y="6283257"/>
            <a:ext cx="5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6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8303F9E-EA6D-422B-AED9-F14ABE1DF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65"/>
          <a:stretch/>
        </p:blipFill>
        <p:spPr>
          <a:xfrm>
            <a:off x="1831038" y="2489915"/>
            <a:ext cx="3748275" cy="43738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5E0C974-01C3-403E-9241-380BA3F76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64"/>
          <a:stretch/>
        </p:blipFill>
        <p:spPr>
          <a:xfrm>
            <a:off x="6977085" y="2489915"/>
            <a:ext cx="3865135" cy="43680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1674A-D0DA-444D-871B-9239961F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33" y="550333"/>
            <a:ext cx="9025467" cy="18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C9820C-09B5-F4D3-957A-81C5359E0F84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800EA3-AD10-3526-389F-FFEA59ACC863}"/>
              </a:ext>
            </a:extLst>
          </p:cNvPr>
          <p:cNvSpPr txBox="1">
            <a:spLocks/>
          </p:cNvSpPr>
          <p:nvPr/>
        </p:nvSpPr>
        <p:spPr>
          <a:xfrm>
            <a:off x="8781787" y="1189978"/>
            <a:ext cx="3224717" cy="702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DA441-E9F3-4BF2-BFB5-DE3007C5E31B}"/>
              </a:ext>
            </a:extLst>
          </p:cNvPr>
          <p:cNvSpPr txBox="1"/>
          <p:nvPr/>
        </p:nvSpPr>
        <p:spPr>
          <a:xfrm>
            <a:off x="8601070" y="1131064"/>
            <a:ext cx="35909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Диапазон для организации радиоканала выбран в соответствии с постановлением ГКРЧ № 21-58-05 от 16 июня 2021 г.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Для расчёта потерь на трассе распространения использовалась модель </a:t>
            </a:r>
            <a:r>
              <a:rPr lang="ru-RU" sz="1600" dirty="0" err="1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Окамуры</a:t>
            </a: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-Хата для сельской местности.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endParaRPr lang="en-US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B6FA466-7266-4309-8936-174EEE8CD2C3}"/>
              </a:ext>
            </a:extLst>
          </p:cNvPr>
          <p:cNvSpPr txBox="1">
            <a:spLocks/>
          </p:cNvSpPr>
          <p:nvPr/>
        </p:nvSpPr>
        <p:spPr>
          <a:xfrm>
            <a:off x="8601070" y="7993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Радиоканал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637EB0-575F-4B60-B84E-BEDF52BFCBA3}"/>
              </a:ext>
            </a:extLst>
          </p:cNvPr>
          <p:cNvSpPr txBox="1"/>
          <p:nvPr/>
        </p:nvSpPr>
        <p:spPr>
          <a:xfrm>
            <a:off x="257169" y="3813419"/>
            <a:ext cx="4656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Структура сообщения в радиоканале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DBDDBD5-749D-40FD-B5CC-FCAAADB1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9" y="4231436"/>
            <a:ext cx="8278546" cy="7988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BA2EAC-6940-4510-B523-5CB0C9BC4259}"/>
              </a:ext>
            </a:extLst>
          </p:cNvPr>
          <p:cNvSpPr txBox="1"/>
          <p:nvPr/>
        </p:nvSpPr>
        <p:spPr>
          <a:xfrm>
            <a:off x="257167" y="5085052"/>
            <a:ext cx="8278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ID1 – 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Идентификатор управляющего устройства</a:t>
            </a:r>
            <a:endParaRPr lang="en-US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ID2 –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Идентификатор модуля</a:t>
            </a:r>
            <a:endParaRPr lang="en-US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CMD – 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Код команды</a:t>
            </a:r>
            <a:endParaRPr lang="en-US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PARAM – 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Дополнительные параметры команды</a:t>
            </a:r>
            <a:endParaRPr lang="en-US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6F6196-0CE3-4758-A847-6FB72A76AB37}"/>
              </a:ext>
            </a:extLst>
          </p:cNvPr>
          <p:cNvSpPr txBox="1"/>
          <p:nvPr/>
        </p:nvSpPr>
        <p:spPr>
          <a:xfrm>
            <a:off x="257169" y="221287"/>
            <a:ext cx="82785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Исходные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Диапазон </a:t>
            </a:r>
            <a:r>
              <a:rPr lang="ru-RU" sz="18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868,7...869,2 МГц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Рабочая полоса </a:t>
            </a:r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BW = 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125 МГц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Коэффициент расширения спектра </a:t>
            </a:r>
            <a:r>
              <a:rPr lang="en-US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SF = 7</a:t>
            </a:r>
            <a:endParaRPr lang="ru-RU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Рабочий цикл 10 %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Мощность передатчика 17 </a:t>
            </a:r>
            <a:r>
              <a:rPr lang="ru-RU" dirty="0" err="1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дБм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(50 мВт)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Чувствительность приёмника минус 123 </a:t>
            </a:r>
            <a:r>
              <a:rPr lang="ru-RU" dirty="0" err="1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дБм</a:t>
            </a:r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C88BD9-E82F-4D41-9FF7-FC27666F5668}"/>
              </a:ext>
            </a:extLst>
          </p:cNvPr>
          <p:cNvSpPr txBox="1"/>
          <p:nvPr/>
        </p:nvSpPr>
        <p:spPr>
          <a:xfrm>
            <a:off x="257168" y="2287406"/>
            <a:ext cx="8278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6DEA"/>
                </a:solidFill>
                <a:latin typeface="ALS Sector Regular" pitchFamily="2" charset="0"/>
                <a:cs typeface="ALS Sector Regular" pitchFamily="2" charset="0"/>
              </a:rPr>
              <a:t>Результаты расчёта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Потери на трассе распространения 49,5 дБ при дальности 500 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Максимальная дальность связи </a:t>
            </a: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40</a:t>
            </a:r>
            <a:r>
              <a:rPr lang="ru-RU" sz="18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00 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Символьная скорость 97 бод</a:t>
            </a:r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799F6D-FEB8-4DB4-A52D-309947D78144}"/>
              </a:ext>
            </a:extLst>
          </p:cNvPr>
          <p:cNvSpPr txBox="1"/>
          <p:nvPr/>
        </p:nvSpPr>
        <p:spPr>
          <a:xfrm>
            <a:off x="11622115" y="6283257"/>
            <a:ext cx="5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7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873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043CDFB-60AD-49A8-A939-5338A59A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2" y="6"/>
            <a:ext cx="5006912" cy="280933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EE05B5-CACD-4665-B2B8-23A11E00012A}"/>
              </a:ext>
            </a:extLst>
          </p:cNvPr>
          <p:cNvSpPr/>
          <p:nvPr/>
        </p:nvSpPr>
        <p:spPr>
          <a:xfrm>
            <a:off x="8596295" y="6"/>
            <a:ext cx="3595705" cy="6857994"/>
          </a:xfrm>
          <a:prstGeom prst="rect">
            <a:avLst/>
          </a:prstGeom>
          <a:solidFill>
            <a:srgbClr val="D4E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F415322-B086-4503-8435-8CFA939B9758}"/>
              </a:ext>
            </a:extLst>
          </p:cNvPr>
          <p:cNvSpPr txBox="1">
            <a:spLocks/>
          </p:cNvSpPr>
          <p:nvPr/>
        </p:nvSpPr>
        <p:spPr>
          <a:xfrm>
            <a:off x="8601069" y="0"/>
            <a:ext cx="3590931" cy="11304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Моделирование печатной антенны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1BA3EC8-FF0B-4A8E-A6F4-BFB25E23F68F}"/>
              </a:ext>
            </a:extLst>
          </p:cNvPr>
          <p:cNvSpPr txBox="1">
            <a:spLocks/>
          </p:cNvSpPr>
          <p:nvPr/>
        </p:nvSpPr>
        <p:spPr>
          <a:xfrm>
            <a:off x="8601069" y="1130462"/>
            <a:ext cx="3590931" cy="5101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На плате используется </a:t>
            </a:r>
            <a:r>
              <a:rPr lang="ru-RU" sz="1600" dirty="0" err="1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меандровая</a:t>
            </a: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 инвертированная</a:t>
            </a:r>
            <a:r>
              <a:rPr lang="en-US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-F </a:t>
            </a: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антенна.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Расчётная частота антенны </a:t>
            </a:r>
            <a:b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868 МГц.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При электродинамическом моделировании использовалась упрощённая модель печатной платы.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Материал платы ФР4, толщина 1,2 мм, металлизация – медь 18 мкм</a:t>
            </a:r>
          </a:p>
          <a:p>
            <a:pPr algn="l"/>
            <a:endParaRPr lang="ru-RU" sz="1600" dirty="0">
              <a:solidFill>
                <a:srgbClr val="434343"/>
              </a:solidFill>
              <a:latin typeface="ALS Sector Regular" pitchFamily="2" charset="0"/>
              <a:cs typeface="ALS Sector Regular" pitchFamily="2" charset="0"/>
            </a:endParaRPr>
          </a:p>
          <a:p>
            <a:pPr algn="l"/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Для оптимизации размеров применялся алгоритм </a:t>
            </a:r>
            <a:b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</a:br>
            <a:r>
              <a:rPr lang="ru-RU" sz="1600" dirty="0" err="1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Нелдера-Мида</a:t>
            </a:r>
            <a:r>
              <a:rPr lang="ru-RU" sz="1600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9CD754-EBDA-4A41-A66A-83F16283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83" y="2271030"/>
            <a:ext cx="5006912" cy="45421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9A2317-65D0-4A63-86B3-8F4E08F968F1}"/>
              </a:ext>
            </a:extLst>
          </p:cNvPr>
          <p:cNvSpPr txBox="1"/>
          <p:nvPr/>
        </p:nvSpPr>
        <p:spPr>
          <a:xfrm>
            <a:off x="11622115" y="6283257"/>
            <a:ext cx="500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ALS Sector Regular" pitchFamily="2" charset="0"/>
                <a:cs typeface="ALS Sector Regular" pitchFamily="2" charset="0"/>
              </a:rPr>
              <a:t>8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93EA6-36B6-409E-83B0-0329DD517670}"/>
              </a:ext>
            </a:extLst>
          </p:cNvPr>
          <p:cNvSpPr txBox="1"/>
          <p:nvPr/>
        </p:nvSpPr>
        <p:spPr>
          <a:xfrm>
            <a:off x="262015" y="3171502"/>
            <a:ext cx="33640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Печатная антенна</a:t>
            </a:r>
          </a:p>
          <a:p>
            <a:pPr marL="342900" indent="-342900">
              <a:buFontTx/>
              <a:buAutoNum type="arabicPeriod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Питающая линия</a:t>
            </a:r>
          </a:p>
          <a:p>
            <a:pPr marL="342900" indent="-342900">
              <a:buFontTx/>
              <a:buAutoNum type="arabicPeriod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Закорачивающий индуктивный полосок</a:t>
            </a:r>
          </a:p>
          <a:p>
            <a:pPr marL="342900" indent="-342900">
              <a:buFontTx/>
              <a:buAutoNum type="arabicPeriod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Земляной полигон</a:t>
            </a:r>
          </a:p>
          <a:p>
            <a:pPr marL="342900" indent="-342900">
              <a:buFontTx/>
              <a:buAutoNum type="arabicPeriod"/>
            </a:pPr>
            <a:r>
              <a:rPr lang="ru-RU" dirty="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rPr>
              <a:t>Крепёжные отверстия</a:t>
            </a:r>
          </a:p>
        </p:txBody>
      </p:sp>
    </p:spTree>
    <p:extLst>
      <p:ext uri="{BB962C8B-B14F-4D97-AF65-F5344CB8AC3E}">
        <p14:creationId xmlns:p14="http://schemas.microsoft.com/office/powerpoint/2010/main" val="9713916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23604</TotalTime>
  <Words>926</Words>
  <Application>Microsoft Office PowerPoint</Application>
  <PresentationFormat>Широкоэкранный</PresentationFormat>
  <Paragraphs>197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Calibri</vt:lpstr>
      <vt:lpstr>Wingdings</vt:lpstr>
      <vt:lpstr>Cambria Math</vt:lpstr>
      <vt:lpstr>Calibri Light</vt:lpstr>
      <vt:lpstr>ALS Sector Regular</vt:lpstr>
      <vt:lpstr>Arial</vt:lpstr>
      <vt:lpstr>Тема Office</vt:lpstr>
      <vt:lpstr>Презентация PowerPoint</vt:lpstr>
      <vt:lpstr>Актуальность разработки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Константин Краснинский</cp:lastModifiedBy>
  <cp:revision>331</cp:revision>
  <dcterms:created xsi:type="dcterms:W3CDTF">2022-04-18T20:35:07Z</dcterms:created>
  <dcterms:modified xsi:type="dcterms:W3CDTF">2024-06-19T02:24:11Z</dcterms:modified>
  <cp:category/>
</cp:coreProperties>
</file>